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97" r:id="rId6"/>
    <p:sldId id="261" r:id="rId7"/>
    <p:sldId id="262" r:id="rId8"/>
    <p:sldId id="263" r:id="rId9"/>
    <p:sldId id="296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8" r:id="rId20"/>
    <p:sldId id="298" r:id="rId21"/>
    <p:sldId id="281" r:id="rId22"/>
    <p:sldId id="284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5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46867C-C328-4203-B9EB-B231BDCFE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25E9F79-24E9-47A6-A41D-2883E449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E42302-43C4-4FD2-9405-F4482D3E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6C98BE-B37C-497A-BAE5-0A21FA6B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F7E1A2-9231-44CA-819A-679FAE72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6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C391A8-A600-4D62-B08A-ACBEB90D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46A175-33A1-4EE4-AF25-F91F77769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675A6E-6A7E-446F-82CA-94005141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43EC75-3EAB-42A6-9425-CCC1043A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97B7A0-0260-4AD3-8190-4B9CA38D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8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DB97C3C-A1A9-4E1E-9287-BD7990D0C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67E563A-4032-45D0-B481-678F4D57C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5AE58A-2E4D-461D-8DD4-6E12AC5D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BCCAC6-20C5-44FC-9297-4909B983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7FD954F-3DE1-4940-A5E4-1AF4BCE5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3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C7784E-9505-4D67-833A-F89E73E89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4D735D-C26B-444E-A118-B1A51CA0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F90D1E-87C3-4F11-B22E-03926800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C66225-7BEF-402D-9D0D-E78F2736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22DB15-E9C4-45AA-BE4F-D4311A53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6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366138-5225-4AC4-8ECB-EF47F350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D5FDBC-A028-4040-9939-71AF51EA9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94C571-7D61-4DB5-A711-A3272128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30F6EF-102E-42BA-98D8-2744535D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06BFAC-4268-4817-AF5C-987CBF3C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8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FCD79D-0F0F-4C14-A4D2-63D58A45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5BC7F1-02E6-440A-88EC-1B3DCF8C1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67275C-A7D0-4C8D-B916-DE2814489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192243-5B0A-426A-8159-74EB84AA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BA19141-E7D2-43CD-B9DF-AA43DFE2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72D0EEA-39C5-4A5A-9428-2BB32B2A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1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D89A9B-6BBA-4194-82FB-1DF6CF7C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72A1D1-312E-4B36-8419-00A0699BF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9B5827B-3C64-4F55-B13D-AA6DC59F2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ED03C54-1F56-4473-A626-300AC608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9CC76A-4C43-45C3-B5DE-E39D53355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D0B93BF-EC45-4703-A9B2-9A3235BC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356B9D5-66D8-4091-AE35-F01AF491E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D0237AC-30E4-4A04-B0F5-BD3046E9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A7BA68-45DD-48DE-AF63-110825E3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2CA75CC-DE32-4124-AA60-CAD5479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FFDB48E-3FC7-4D35-AE18-2979B475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9FAA621-3B47-4278-AA6D-00C662C9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75967A4-FCA1-47B7-A2B1-53FC9A4F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E964E0-53BE-4D79-9A8F-65AE3A67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54EBA1C-4323-44A3-BCE4-E27B29AE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4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FD8302-7842-4244-8A74-CCB23AAC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469ADB-92C2-466B-B989-491699A4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83A9B5E-47C7-4243-B11B-510BC6698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75A5F39-09EF-4BEF-9761-565EE199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8FDCAF2-E976-4C23-9421-6E7629A5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FAB19E0-3AE5-46F9-BD03-E4F9D787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76842-4053-4F22-B924-443347EB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BD9377B-3AF4-43FF-BDAC-5F7296167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B1A734-DDE8-4C54-B13A-AAADD34CC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9CBEE5-CBD9-47FB-A48D-FA5D0403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8A2B67A-47D3-4678-86F5-DD489A65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D97197-3DAE-40DF-B765-3FC86532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3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A3DE63-8DD4-4821-9153-95DD0053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6B0DBF-0CDE-4EA7-8F2D-E355533C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6693E8-8C91-486B-B146-5B2E8DE26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7981-AEA4-4CE2-8187-6DFAEE37D345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E11910-23CF-423E-84D3-BA3ADF06C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041217-9065-4AC7-B2AD-C44C12A90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26E5-43A9-4C60-A64B-99A04DB11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9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293"/>
            <a:ext cx="10515600" cy="561767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365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из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1200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мероприятий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национальных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проектов связаны с местным самоуправлением</a:t>
            </a:r>
          </a:p>
        </p:txBody>
      </p:sp>
    </p:spTree>
    <p:extLst>
      <p:ext uri="{BB962C8B-B14F-4D97-AF65-F5344CB8AC3E}">
        <p14:creationId xmlns:p14="http://schemas.microsoft.com/office/powerpoint/2010/main" val="283662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746"/>
            <a:ext cx="10515600" cy="5956916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endParaRPr lang="ru-RU" sz="2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Финансовая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самостоятельность муниципальных образований очень низкая</a:t>
            </a:r>
          </a:p>
        </p:txBody>
      </p:sp>
    </p:spTree>
    <p:extLst>
      <p:ext uri="{BB962C8B-B14F-4D97-AF65-F5344CB8AC3E}">
        <p14:creationId xmlns:p14="http://schemas.microsoft.com/office/powerpoint/2010/main" val="255501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71021"/>
            <a:ext cx="10515600" cy="624798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2019 году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доходы местных бюджетов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4,72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расходы –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4,73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16078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336"/>
            <a:ext cx="10515600" cy="547562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3,11 трлн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 – объем межбюджетных трансфертов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местные бюджеты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292722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443"/>
            <a:ext cx="10515600" cy="512052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Муниципальный долг –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380,5 млрд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56674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9911"/>
            <a:ext cx="10515600" cy="52270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Кредиты кредитных организаций –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259,5 млрд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рублей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Бюджетные кредиты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92,1 млрд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7210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9496"/>
            <a:ext cx="10515600" cy="64585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Контрольно-надзорные органы относятся к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муниципалитетам,</a:t>
            </a:r>
            <a:b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как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к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коммерческим субъектам</a:t>
            </a:r>
          </a:p>
        </p:txBody>
      </p:sp>
    </p:spTree>
    <p:extLst>
      <p:ext uri="{BB962C8B-B14F-4D97-AF65-F5344CB8AC3E}">
        <p14:creationId xmlns:p14="http://schemas.microsoft.com/office/powerpoint/2010/main" val="339502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602"/>
            <a:ext cx="10515600" cy="564619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Средняя зарплата муниципального служащего ниже средней по региону в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1,5–2 раза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9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3"/>
            <a:ext cx="10515600" cy="589477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Необходимо проработать повышение не только заработной платы,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но и окладов муниципальных служащих</a:t>
            </a:r>
          </a:p>
        </p:txBody>
      </p:sp>
    </p:spTree>
    <p:extLst>
      <p:ext uri="{BB962C8B-B14F-4D97-AF65-F5344CB8AC3E}">
        <p14:creationId xmlns:p14="http://schemas.microsoft.com/office/powerpoint/2010/main" val="165975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186"/>
            <a:ext cx="10515600" cy="63031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Результаты «обратной связи» муниципалитетов с гражданами должны обязательно учитываться в работе государственных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01915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7"/>
            <a:ext cx="10515600" cy="72708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2019 году на местном уровне реализован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21 841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проект инициативного бюджетирования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7979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431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,7 млрд рублей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– расходы местных бюджетов на реализацию национальных проектов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2163705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7"/>
            <a:ext cx="10515600" cy="72708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Должна вырасти </a:t>
            </a:r>
            <a:endParaRPr lang="ru-RU" sz="4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роль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муниципалитетов </a:t>
            </a:r>
            <a:endParaRPr lang="ru-RU" sz="4400" b="1" dirty="0" smtClean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в 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развитии </a:t>
            </a:r>
            <a:r>
              <a:rPr lang="ru-RU" sz="4400" b="1" dirty="0" smtClean="0">
                <a:solidFill>
                  <a:srgbClr val="002060"/>
                </a:solidFill>
                <a:latin typeface="Verdana Pro Light" panose="020B0304030504040204" pitchFamily="34" charset="0"/>
              </a:rPr>
              <a:t>экономики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92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31"/>
            <a:ext cx="10515600" cy="60900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встраивать региональные власти в проекты МЧП в качестве публичного партнера вместе с муниципалитетами</a:t>
            </a:r>
          </a:p>
        </p:txBody>
      </p:sp>
    </p:spTree>
    <p:extLst>
      <p:ext uri="{BB962C8B-B14F-4D97-AF65-F5344CB8AC3E}">
        <p14:creationId xmlns:p14="http://schemas.microsoft.com/office/powerpoint/2010/main" val="901292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2"/>
            <a:ext cx="10515600" cy="5770485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Предусмотреть возможность реинвестирования арендных платежей в рамках концессии</a:t>
            </a:r>
          </a:p>
        </p:txBody>
      </p:sp>
    </p:spTree>
    <p:extLst>
      <p:ext uri="{BB962C8B-B14F-4D97-AF65-F5344CB8AC3E}">
        <p14:creationId xmlns:p14="http://schemas.microsoft.com/office/powerpoint/2010/main" val="3265152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Вовлекать сельхозкооперативы в льготное пользование оптово-логистическими центрами, крупными хранилищами, в интернет-торговлю</a:t>
            </a:r>
          </a:p>
        </p:txBody>
      </p:sp>
    </p:spTree>
    <p:extLst>
      <p:ext uri="{BB962C8B-B14F-4D97-AF65-F5344CB8AC3E}">
        <p14:creationId xmlns:p14="http://schemas.microsoft.com/office/powerpoint/2010/main" val="308425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Важно возродить сельское строительство: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1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рабочее место в строительстве создает </a:t>
            </a:r>
            <a:r>
              <a:rPr lang="ru-RU" sz="4400" b="1" u="sng" dirty="0">
                <a:solidFill>
                  <a:srgbClr val="002060"/>
                </a:solidFill>
                <a:latin typeface="Verdana Pro Light" panose="020B0304030504040204" pitchFamily="34" charset="0"/>
              </a:rPr>
              <a:t>6</a:t>
            </a: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 рабочих мест в других отраслях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1075336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8374"/>
            <a:ext cx="10515600" cy="576859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Для развития туризма нужно совместное и синхронное межмуниципальное планирование (бюджетное и событийное)</a:t>
            </a:r>
          </a:p>
        </p:txBody>
      </p:sp>
    </p:spTree>
    <p:extLst>
      <p:ext uri="{BB962C8B-B14F-4D97-AF65-F5344CB8AC3E}">
        <p14:creationId xmlns:p14="http://schemas.microsoft.com/office/powerpoint/2010/main" val="435091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085"/>
            <a:ext cx="10515600" cy="589287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Многие необходимые муниципалитетам статистические данные либо отсутствуют,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либо предоставляются на платной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163291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55022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Половина населения страны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живет в крупных и крупнейших городских агломерациях</a:t>
            </a:r>
          </a:p>
        </p:txBody>
      </p:sp>
    </p:spTree>
    <p:extLst>
      <p:ext uri="{BB962C8B-B14F-4D97-AF65-F5344CB8AC3E}">
        <p14:creationId xmlns:p14="http://schemas.microsoft.com/office/powerpoint/2010/main" val="3891659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336"/>
            <a:ext cx="10515600" cy="547562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В условиях развития агломераций нужно мотивировать хозяйственную кооперацию муниципалитетов</a:t>
            </a:r>
          </a:p>
        </p:txBody>
      </p:sp>
    </p:spTree>
    <p:extLst>
      <p:ext uri="{BB962C8B-B14F-4D97-AF65-F5344CB8AC3E}">
        <p14:creationId xmlns:p14="http://schemas.microsoft.com/office/powerpoint/2010/main" val="382680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7"/>
            <a:ext cx="10515600" cy="664049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Основные характеристики городских агломераций: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договорный характер создания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возможность сквозного и совместного планирования и бюджетирования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•	принятие совместных муниципальных правовых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205924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097"/>
            <a:ext cx="10515600" cy="502286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Нужна единая методологическая основа для реализации нацпроектов на всех уровнях власти</a:t>
            </a:r>
          </a:p>
        </p:txBody>
      </p:sp>
    </p:spTree>
    <p:extLst>
      <p:ext uri="{BB962C8B-B14F-4D97-AF65-F5344CB8AC3E}">
        <p14:creationId xmlns:p14="http://schemas.microsoft.com/office/powerpoint/2010/main" val="3376695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39697"/>
            <a:ext cx="10515600" cy="7097697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Нам нужно подготовить опережающее регулирование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с уче­том всех ас­пектов раз­ви­ти­я агломераций</a:t>
            </a:r>
          </a:p>
        </p:txBody>
      </p:sp>
    </p:spTree>
    <p:extLst>
      <p:ext uri="{BB962C8B-B14F-4D97-AF65-F5344CB8AC3E}">
        <p14:creationId xmlns:p14="http://schemas.microsoft.com/office/powerpoint/2010/main" val="206555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71021"/>
            <a:ext cx="10515600" cy="6247985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повысить финансовую обеспеченность местных бюджетов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привлекать муниципалитеты к разработке типовых решений</a:t>
            </a: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5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53"/>
            <a:ext cx="10515600" cy="599941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53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53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обеспечить муниципалитеты полной и достоверной статистической информацией 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усовершенствовать</a:t>
            </a: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 </a:t>
            </a:r>
            <a:r>
              <a:rPr kumimoji="0" lang="ru-RU" sz="5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 Light" panose="020B0304030504040204" pitchFamily="34" charset="0"/>
                <a:ea typeface="+mn-ea"/>
                <a:cs typeface="+mn-cs"/>
              </a:rPr>
              <a:t>кадровое, методическое и информационное обеспечение муниципалитетов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ru-RU" sz="4400" b="1" dirty="0">
              <a:solidFill>
                <a:srgbClr val="002060"/>
              </a:solidFill>
              <a:latin typeface="Verdana Pro Light" panose="020B03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67203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придать нацпроектам статус документов стратегического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62045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"/>
            <a:ext cx="10515600" cy="65694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Нередко нормативы затрат не учитывают необходимые кадровые, организационные и методические потребности</a:t>
            </a:r>
          </a:p>
        </p:txBody>
      </p:sp>
    </p:spTree>
    <p:extLst>
      <p:ext uri="{BB962C8B-B14F-4D97-AF65-F5344CB8AC3E}">
        <p14:creationId xmlns:p14="http://schemas.microsoft.com/office/powerpoint/2010/main" val="210154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133165"/>
            <a:ext cx="10515600" cy="63101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Нужно прекратить практику наказания местных администраций и их руководителей за неисполнение переданных госполномочий без должного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26381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AE0EBC-AFBD-46B6-B876-84761313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67981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latin typeface="Verdana Pro Light" panose="020B03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400" b="1" dirty="0">
                <a:solidFill>
                  <a:srgbClr val="002060"/>
                </a:solidFill>
                <a:latin typeface="Verdana Pro Light" panose="020B0304030504040204" pitchFamily="34" charset="0"/>
              </a:rPr>
              <a:t>Нужны методики расчета расходных обязательств по собственным полномочиям органов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556409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346</Words>
  <Application>Microsoft Office PowerPoint</Application>
  <PresentationFormat>Произвольный</PresentationFormat>
  <Paragraphs>84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состоянии местного самоуправления в Российской Федерации и роли городских агломерации в реализации стратегических задач развития страны</dc:title>
  <dc:creator>Bulba</dc:creator>
  <cp:lastModifiedBy>Elen</cp:lastModifiedBy>
  <cp:revision>54</cp:revision>
  <dcterms:created xsi:type="dcterms:W3CDTF">2020-11-06T11:25:48Z</dcterms:created>
  <dcterms:modified xsi:type="dcterms:W3CDTF">2020-11-08T19:02:57Z</dcterms:modified>
</cp:coreProperties>
</file>